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86" r:id="rId3"/>
    <p:sldId id="357" r:id="rId4"/>
    <p:sldId id="421" r:id="rId5"/>
    <p:sldId id="404" r:id="rId6"/>
    <p:sldId id="405" r:id="rId7"/>
    <p:sldId id="406" r:id="rId8"/>
    <p:sldId id="411" r:id="rId9"/>
    <p:sldId id="412" r:id="rId10"/>
    <p:sldId id="428" r:id="rId11"/>
    <p:sldId id="429" r:id="rId12"/>
    <p:sldId id="407" r:id="rId13"/>
    <p:sldId id="408" r:id="rId14"/>
    <p:sldId id="409" r:id="rId15"/>
    <p:sldId id="410" r:id="rId16"/>
    <p:sldId id="414" r:id="rId17"/>
    <p:sldId id="430" r:id="rId18"/>
    <p:sldId id="431" r:id="rId19"/>
    <p:sldId id="432" r:id="rId20"/>
    <p:sldId id="433" r:id="rId21"/>
    <p:sldId id="416" r:id="rId22"/>
    <p:sldId id="417" r:id="rId23"/>
    <p:sldId id="418" r:id="rId24"/>
    <p:sldId id="419" r:id="rId25"/>
    <p:sldId id="451" r:id="rId26"/>
    <p:sldId id="420" r:id="rId27"/>
    <p:sldId id="422" r:id="rId28"/>
    <p:sldId id="423" r:id="rId29"/>
    <p:sldId id="424" r:id="rId30"/>
    <p:sldId id="425" r:id="rId31"/>
    <p:sldId id="426" r:id="rId32"/>
    <p:sldId id="427" r:id="rId33"/>
    <p:sldId id="434" r:id="rId34"/>
    <p:sldId id="436" r:id="rId35"/>
    <p:sldId id="435" r:id="rId36"/>
    <p:sldId id="437" r:id="rId37"/>
    <p:sldId id="438" r:id="rId38"/>
    <p:sldId id="439" r:id="rId39"/>
    <p:sldId id="440" r:id="rId40"/>
    <p:sldId id="441" r:id="rId41"/>
    <p:sldId id="452" r:id="rId42"/>
    <p:sldId id="442" r:id="rId43"/>
    <p:sldId id="443" r:id="rId44"/>
    <p:sldId id="444" r:id="rId45"/>
    <p:sldId id="445" r:id="rId46"/>
    <p:sldId id="447" r:id="rId47"/>
    <p:sldId id="446" r:id="rId48"/>
    <p:sldId id="448" r:id="rId49"/>
    <p:sldId id="449" r:id="rId50"/>
    <p:sldId id="450" r:id="rId51"/>
    <p:sldId id="453" r:id="rId52"/>
    <p:sldId id="454" r:id="rId53"/>
    <p:sldId id="394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1321" userDrawn="1">
          <p15:clr>
            <a:srgbClr val="A4A3A4"/>
          </p15:clr>
        </p15:guide>
        <p15:guide id="3" orient="horz" pos="2478" userDrawn="1">
          <p15:clr>
            <a:srgbClr val="A4A3A4"/>
          </p15:clr>
        </p15:guide>
        <p15:guide id="4" pos="1186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pos="75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3A9"/>
    <a:srgbClr val="D6ECFF"/>
    <a:srgbClr val="FFECEA"/>
    <a:srgbClr val="ED2610"/>
    <a:srgbClr val="FE9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2" autoAdjust="0"/>
    <p:restoredTop sz="95569" autoAdjust="0"/>
  </p:normalViewPr>
  <p:slideViewPr>
    <p:cSldViewPr snapToGrid="0">
      <p:cViewPr varScale="1">
        <p:scale>
          <a:sx n="121" d="100"/>
          <a:sy n="121" d="100"/>
        </p:scale>
        <p:origin x="845" y="86"/>
      </p:cViewPr>
      <p:guideLst>
        <p:guide pos="415"/>
        <p:guide orient="horz" pos="1321"/>
        <p:guide orient="horz" pos="2478"/>
        <p:guide pos="1186"/>
        <p:guide orient="horz" pos="822"/>
        <p:guide pos="75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371D4-A56A-44E3-A310-3A2B06B594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E1A80-769B-4296-889B-E423E5294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3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7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9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0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0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32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68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15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906228" y="252859"/>
            <a:ext cx="728577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761702" y="109554"/>
            <a:ext cx="4083426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Background &amp;Taxonomy</a:t>
            </a: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12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83885" y="134313"/>
            <a:ext cx="295459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Papers – TI-GNN</a:t>
            </a:r>
            <a:endParaRPr lang="en-US" altLang="zh-CN" sz="2800" dirty="0">
              <a:solidFill>
                <a:srgbClr val="157E9F"/>
              </a:solidFill>
              <a:latin typeface="Arial" panose="020B0604020202020204" pitchFamily="34" charset="0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35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83885" y="134313"/>
            <a:ext cx="2914516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Papers - TDGNN</a:t>
            </a:r>
            <a:endParaRPr lang="en-US" altLang="zh-CN" sz="2800" dirty="0">
              <a:solidFill>
                <a:srgbClr val="157E9F"/>
              </a:solidFill>
              <a:latin typeface="Arial" panose="020B0604020202020204" pitchFamily="34" charset="0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26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83885" y="134313"/>
            <a:ext cx="2860078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Papers - RENET</a:t>
            </a:r>
            <a:endParaRPr lang="en-US" altLang="zh-CN" sz="2800" dirty="0">
              <a:solidFill>
                <a:srgbClr val="157E9F"/>
              </a:solidFill>
              <a:latin typeface="Arial" panose="020B0604020202020204" pitchFamily="34" charset="0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81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83885" y="134313"/>
            <a:ext cx="232146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Papers – HIP</a:t>
            </a:r>
            <a:endParaRPr lang="en-US" altLang="zh-CN" sz="2800" dirty="0">
              <a:solidFill>
                <a:srgbClr val="157E9F"/>
              </a:solidFill>
              <a:latin typeface="Arial" panose="020B0604020202020204" pitchFamily="34" charset="0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19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83885" y="134313"/>
            <a:ext cx="3001143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Papers – </a:t>
            </a:r>
            <a:r>
              <a:rPr lang="en-US" altLang="zh-CN" sz="2800" dirty="0" err="1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CyGNet</a:t>
            </a:r>
            <a:endParaRPr lang="en-US" altLang="zh-CN" sz="2800" dirty="0">
              <a:solidFill>
                <a:srgbClr val="157E9F"/>
              </a:solidFill>
              <a:latin typeface="Arial" panose="020B0604020202020204" pitchFamily="34" charset="0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20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648601" y="252859"/>
            <a:ext cx="1054340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9" name="圆角矩形 8"/>
          <p:cNvSpPr/>
          <p:nvPr userDrawn="1"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6"/>
          <p:cNvSpPr/>
          <p:nvPr userDrawn="1"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83885" y="134313"/>
            <a:ext cx="1064715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Ideas</a:t>
            </a:r>
            <a:endParaRPr lang="en-US" altLang="zh-CN" sz="2800" dirty="0">
              <a:solidFill>
                <a:srgbClr val="157E9F"/>
              </a:solidFill>
              <a:latin typeface="Arial" panose="020B0604020202020204" pitchFamily="34" charset="0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185D7">
            <a:extLst>
              <a:ext uri="{FF2B5EF4-FFF2-40B4-BE49-F238E27FC236}">
                <a16:creationId xmlns:a16="http://schemas.microsoft.com/office/drawing/2014/main" id="{3CA505A5-050C-4855-B11A-04BB70020E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1" y="0"/>
            <a:ext cx="952501" cy="9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3"/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DDBE1-ABE7-404F-A592-1A3E362FB0A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61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6DAB7-C63D-4FDA-BE54-96B60634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B8E874-24CC-4DCD-95BA-456506B10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969-AD1B-4C16-A7E9-A096E40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CED87-0994-4A92-978D-4510895D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D1C35-D3BC-4EC1-9AF0-0614659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73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B04A22-2136-40C1-88AA-30DA1808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726B58-1D4C-46A0-9413-C4E1799B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14BE67-318D-4225-8D9C-52F467811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466A-4989-4DA2-8C8F-E2F336E1EF1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24E3A-6897-44D3-90F7-A6F528713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651C6-358E-4E5E-98AB-5B6A0146E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9D3C-A68C-4520-B1FF-35644DE15B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02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cxnSpLocks/>
          </p:cNvCxnSpPr>
          <p:nvPr/>
        </p:nvCxnSpPr>
        <p:spPr>
          <a:xfrm>
            <a:off x="1121189" y="2236680"/>
            <a:ext cx="10014897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>
            <a:off x="1121189" y="3646978"/>
            <a:ext cx="10072047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823646" y="4832313"/>
            <a:ext cx="2371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日期：</a:t>
            </a:r>
            <a:r>
              <a:rPr kumimoji="1" lang="en-US" altLang="zh-CN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2021.11.24</a:t>
            </a:r>
            <a:endParaRPr kumimoji="1" lang="zh-CN" altLang="en-US" sz="20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95042" y="483231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汇报人：徐文杰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B75F69-007A-476D-84A3-807D55A42466}"/>
              </a:ext>
            </a:extLst>
          </p:cNvPr>
          <p:cNvSpPr/>
          <p:nvPr/>
        </p:nvSpPr>
        <p:spPr>
          <a:xfrm>
            <a:off x="905645" y="2557109"/>
            <a:ext cx="105031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Temporal Knowledge Graph</a:t>
            </a:r>
            <a:endParaRPr kumimoji="1" lang="zh-CN" altLang="en-US" sz="44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1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B4E6FB2-E90C-4901-B648-066EAE974225}"/>
                  </a:ext>
                </a:extLst>
              </p:cNvPr>
              <p:cNvSpPr/>
              <p:nvPr/>
            </p:nvSpPr>
            <p:spPr>
              <a:xfrm>
                <a:off x="874711" y="914312"/>
                <a:ext cx="11161713" cy="5643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GNN (Graph Neural Networks)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The purpose of GNN is to learn a state embedding for each node with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neighbor information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𝑙𝑜𝑐𝑎𝑙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𝑡𝑟𝑎𝑛𝑠𝑖𝑡𝑖𝑜𝑛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𝑓𝑢𝑛𝑐𝑡𝑖𝑜𝑛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𝑙𝑜𝑐𝑎𝑙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𝑜𝑢𝑡𝑝𝑢𝑡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𝑓𝑢𝑛𝑐𝑡𝑖𝑜𝑛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𝑓𝑒𝑎𝑡𝑢𝑟𝑒𝑠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𝑓𝑒𝑎𝑡𝑢𝑟𝑒𝑠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𝑒𝑑𝑔𝑒𝑠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𝑐𝑜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𝑠𝑡𝑎𝑡𝑒𝑠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𝑛𝑜𝑑𝑒𝑠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𝑛𝑒𝑖𝑔h𝑜𝑟h𝑜𝑜𝑑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: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𝑛𝑒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𝑓𝑒𝑎𝑡𝑢𝑟𝑒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𝑛𝑜𝑑𝑒𝑠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𝑛𝑒𝑖𝑔h𝑜𝑟h𝑜𝑜𝑑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: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𝑛𝑒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B4E6FB2-E90C-4901-B648-066EAE974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914312"/>
                <a:ext cx="11161713" cy="5643340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862EFBB-6094-4978-99C7-0745759F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61" y="2978183"/>
            <a:ext cx="5976375" cy="18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9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447DBD6-F309-46BA-9822-1C82165BCC3E}"/>
                  </a:ext>
                </a:extLst>
              </p:cNvPr>
              <p:cNvSpPr/>
              <p:nvPr/>
            </p:nvSpPr>
            <p:spPr>
              <a:xfrm>
                <a:off x="874711" y="914312"/>
                <a:ext cx="11161713" cy="4455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GNN (Graph Neural Networks)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𝑔𝑙𝑜𝑏𝑎𝑙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𝑡𝑟𝑎𝑛𝑠𝑖𝑡𝑖𝑜𝑛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𝑓𝑢𝑛𝑐𝑡𝑖𝑜𝑛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𝑔𝑙𝑜𝑏𝑎𝑙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𝑜𝑢𝑡𝑝𝑢𝑡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𝑓𝑢𝑛𝑐𝑡𝑖𝑜𝑛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𝑎𝑙𝑙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𝑠𝑡𝑎𝑡𝑒𝑠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𝐻</m:t>
                      </m:r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𝑎𝑙𝑙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𝑜𝑢𝑡𝑝𝑢𝑡𝑠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𝑂</m:t>
                      </m:r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𝑎𝑙𝑙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𝑓𝑒𝑎𝑡𝑢𝑟𝑒𝑠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𝑎𝑙𝑙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𝑛𝑜𝑑𝑒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𝑓𝑒𝑎𝑡𝑢𝑟𝑒𝑠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447DBD6-F309-46BA-9822-1C82165B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914312"/>
                <a:ext cx="11161713" cy="4455835"/>
              </a:xfrm>
              <a:prstGeom prst="rect">
                <a:avLst/>
              </a:prstGeom>
              <a:blipFill>
                <a:blip r:embed="rId2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07E58B3-43F5-4C31-856B-DAA4AFB5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42" y="2097087"/>
            <a:ext cx="3842017" cy="16614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CE1592-3213-461B-9BCB-CB2CC9F94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30" y="3556940"/>
            <a:ext cx="4637289" cy="12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6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874712" y="914312"/>
            <a:ext cx="10533216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Discrete Model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See a dynamic network  as a sequence of network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snapshots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(independent and complete graphs)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353411-9F63-4276-A57D-53623FB5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81" y="2675026"/>
            <a:ext cx="3952441" cy="27716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9E48135-10E9-4412-B26D-9E68AADE957A}"/>
              </a:ext>
            </a:extLst>
          </p:cNvPr>
          <p:cNvSpPr/>
          <p:nvPr/>
        </p:nvSpPr>
        <p:spPr>
          <a:xfrm>
            <a:off x="3826291" y="5446692"/>
            <a:ext cx="403782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discrete model</a:t>
            </a:r>
          </a:p>
        </p:txBody>
      </p:sp>
    </p:spTree>
    <p:extLst>
      <p:ext uri="{BB962C8B-B14F-4D97-AF65-F5344CB8AC3E}">
        <p14:creationId xmlns:p14="http://schemas.microsoft.com/office/powerpoint/2010/main" val="380519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874712" y="914312"/>
            <a:ext cx="10533216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Continuous Model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New edges are created and annotated with timestamps when interactions between nodes occur.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E48135-10E9-4412-B26D-9E68AADE957A}"/>
              </a:ext>
            </a:extLst>
          </p:cNvPr>
          <p:cNvSpPr/>
          <p:nvPr/>
        </p:nvSpPr>
        <p:spPr>
          <a:xfrm>
            <a:off x="3826291" y="5446692"/>
            <a:ext cx="420151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continuous model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6478C3-A3A6-48A9-9329-145E6E16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52" y="2585699"/>
            <a:ext cx="4875777" cy="28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6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874712" y="914312"/>
            <a:ext cx="11428698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Challenges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Preserve the networks’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structure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(and properties)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Nodes in the same community should have similar embeddings.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Preserve the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evolution of networks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 long-term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learned embeddings should reflect the interaction with other nodes over time.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9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874711" y="914312"/>
            <a:ext cx="11161713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Structural-first model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Matrix factorization based model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Find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lower dimensional matrices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whose product serves as a approximation to the original matrix.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Matrix factorization based methods model dynamic network in discrete way and learn node embedding by solving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generalized eigen-problem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30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874712" y="914312"/>
            <a:ext cx="11428698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Structural-first model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Autoencoder based model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Learn embeddings by minimizing the reconstruction error.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40E133-1812-48BB-87F8-B842615D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65" y="3118693"/>
            <a:ext cx="6030388" cy="30792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348138-FA13-4D89-A663-655D44050EB7}"/>
              </a:ext>
            </a:extLst>
          </p:cNvPr>
          <p:cNvSpPr/>
          <p:nvPr/>
        </p:nvSpPr>
        <p:spPr>
          <a:xfrm>
            <a:off x="3589094" y="6272716"/>
            <a:ext cx="508082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autoencoder mechanism</a:t>
            </a:r>
          </a:p>
        </p:txBody>
      </p:sp>
    </p:spTree>
    <p:extLst>
      <p:ext uri="{BB962C8B-B14F-4D97-AF65-F5344CB8AC3E}">
        <p14:creationId xmlns:p14="http://schemas.microsoft.com/office/powerpoint/2010/main" val="379636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2A091C-2D5C-4A78-AA08-CFBCC7B46292}"/>
              </a:ext>
            </a:extLst>
          </p:cNvPr>
          <p:cNvSpPr/>
          <p:nvPr/>
        </p:nvSpPr>
        <p:spPr>
          <a:xfrm>
            <a:off x="874712" y="914312"/>
            <a:ext cx="11428698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Structural-first model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Skip-gram based model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Skip-gram is a simple but effective model to learn embedding representations.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Skip-gram based methods are often based on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random walks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 design sampling methods, thereby updating the context information of the node in network evolution.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Skip-gram exhibits higher performance when the network structure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changes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little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0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FA5310-6DE8-4878-82B6-45FD34C3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31" y="1304925"/>
            <a:ext cx="5130269" cy="32190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0E74066-BB5B-403B-9116-52E5BA7B6A4F}"/>
                  </a:ext>
                </a:extLst>
              </p:cNvPr>
              <p:cNvSpPr/>
              <p:nvPr/>
            </p:nvSpPr>
            <p:spPr>
              <a:xfrm>
                <a:off x="874712" y="914312"/>
                <a:ext cx="11428698" cy="505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Structural-first model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Skip-gram based model – CTDNE (WWW2018)</a:t>
                </a: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Set window size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=5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✔</a:t>
                </a: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×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&amp;&amp;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3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✔</a:t>
                </a:r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5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×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(3) Randomly select the initial edge of the path</a:t>
                </a: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0E74066-BB5B-403B-9116-52E5BA7B6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2" y="914312"/>
                <a:ext cx="11428698" cy="5054461"/>
              </a:xfrm>
              <a:prstGeom prst="rect">
                <a:avLst/>
              </a:prstGeom>
              <a:blipFill>
                <a:blip r:embed="rId3"/>
                <a:stretch>
                  <a:fillRect l="-800" b="-1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9D91047-F2E0-48CD-891E-F496C15D4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048" y="4692001"/>
            <a:ext cx="4613377" cy="11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8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26374C-E5F5-4370-B125-510C366BA30D}"/>
              </a:ext>
            </a:extLst>
          </p:cNvPr>
          <p:cNvSpPr/>
          <p:nvPr/>
        </p:nvSpPr>
        <p:spPr>
          <a:xfrm>
            <a:off x="874712" y="914312"/>
            <a:ext cx="11428698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Structural-first model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GNN based model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methods based on graph neural network can easily process attributed dynamic network.</a:t>
            </a:r>
          </a:p>
        </p:txBody>
      </p:sp>
      <p:pic>
        <p:nvPicPr>
          <p:cNvPr id="1026" name="Picture 2" descr="https://img-blog.csdnimg.cn/20201216144604986.png">
            <a:extLst>
              <a:ext uri="{FF2B5EF4-FFF2-40B4-BE49-F238E27FC236}">
                <a16:creationId xmlns:a16="http://schemas.microsoft.com/office/drawing/2014/main" id="{17BD6D74-4E1A-490E-8226-7D81E6986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53" y="2708789"/>
            <a:ext cx="5357348" cy="36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8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5444644" y="2126998"/>
            <a:ext cx="519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Background &amp; Taxonomy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44644" y="3078774"/>
            <a:ext cx="262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Papers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683721" y="3075521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301588" y="201991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30" name="矩形 129"/>
          <p:cNvSpPr/>
          <p:nvPr/>
        </p:nvSpPr>
        <p:spPr>
          <a:xfrm>
            <a:off x="4301588" y="195985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4301588" y="298644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134" name="矩形 133"/>
          <p:cNvSpPr/>
          <p:nvPr/>
        </p:nvSpPr>
        <p:spPr>
          <a:xfrm>
            <a:off x="4301588" y="292638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44644" y="4060058"/>
            <a:ext cx="328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Ideas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01588" y="395297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13" name="矩形 12"/>
          <p:cNvSpPr/>
          <p:nvPr/>
        </p:nvSpPr>
        <p:spPr>
          <a:xfrm>
            <a:off x="4301588" y="389291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F382FB-5976-4473-8146-E9FC5DC70CF2}"/>
              </a:ext>
            </a:extLst>
          </p:cNvPr>
          <p:cNvSpPr/>
          <p:nvPr/>
        </p:nvSpPr>
        <p:spPr>
          <a:xfrm>
            <a:off x="874712" y="914312"/>
            <a:ext cx="11428698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Temporal-first model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RNN based model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RNN based methods usually adopt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continuous model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which can update node and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edge changes more timely.</a:t>
            </a:r>
          </a:p>
        </p:txBody>
      </p:sp>
      <p:pic>
        <p:nvPicPr>
          <p:cNvPr id="2050" name="Picture 2" descr="https://imgconvert.csdnimg.cn/aHR0cHM6Ly9tbWJpei5xcGljLmNuL21tYml6X3BuZy9FeFBQS1hnTlZ0ZHJyelhaOEt4MmljYlNPRGljc1FFUU04Y3lqd1djek93cnVqNDg2aWJPblJMQ1h5bjREekhWNHRrWldIVFFpYzFEY2hqUmliRWRqSGlibkp1dy82NDA?x-oss-process=image/format,png">
            <a:extLst>
              <a:ext uri="{FF2B5EF4-FFF2-40B4-BE49-F238E27FC236}">
                <a16:creationId xmlns:a16="http://schemas.microsoft.com/office/drawing/2014/main" id="{E49D62A4-6719-41E0-A1B1-F1C1D427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3154156"/>
            <a:ext cx="8680679" cy="355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51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941784" y="2950443"/>
            <a:ext cx="5041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Papers</a:t>
            </a:r>
            <a:endParaRPr lang="zh-CN" altLang="en-US" sz="6000" b="1" dirty="0">
              <a:solidFill>
                <a:srgbClr val="157E9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5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2672C9-274F-4203-A029-FAD38859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48" y="920247"/>
            <a:ext cx="8705495" cy="3326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EBE89-50AA-4797-8250-EBCF7627ABCB}"/>
              </a:ext>
            </a:extLst>
          </p:cNvPr>
          <p:cNvSpPr/>
          <p:nvPr/>
        </p:nvSpPr>
        <p:spPr>
          <a:xfrm>
            <a:off x="5064147" y="4330494"/>
            <a:ext cx="1597046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 2020</a:t>
            </a:r>
          </a:p>
        </p:txBody>
      </p:sp>
    </p:spTree>
    <p:extLst>
      <p:ext uri="{BB962C8B-B14F-4D97-AF65-F5344CB8AC3E}">
        <p14:creationId xmlns:p14="http://schemas.microsoft.com/office/powerpoint/2010/main" val="1650243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0C90A1-0705-40CD-BC68-9A05B96653AC}"/>
              </a:ext>
            </a:extLst>
          </p:cNvPr>
          <p:cNvSpPr/>
          <p:nvPr/>
        </p:nvSpPr>
        <p:spPr>
          <a:xfrm>
            <a:off x="666607" y="1311604"/>
            <a:ext cx="11428698" cy="611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TDGNN utilized power functions to give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different weights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 adjacent nodes while the weights of adjacent nodes are consistent in vanilla GNN.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Hypothesis: If an edge is created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earlier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the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greater weight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it will take when aggregating it to a node.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D1751-CDCF-4D67-93A3-AF8E04F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26" y="3370049"/>
            <a:ext cx="3609660" cy="9810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FFBE4-A939-475B-9E30-A70281FC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56" y="2869865"/>
            <a:ext cx="3802710" cy="19813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08B241-71E5-4233-9B90-C81C89C56C95}"/>
              </a:ext>
            </a:extLst>
          </p:cNvPr>
          <p:cNvSpPr/>
          <p:nvPr/>
        </p:nvSpPr>
        <p:spPr>
          <a:xfrm>
            <a:off x="2377703" y="4863620"/>
            <a:ext cx="1597046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Vanilla GNN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1ABE6C-7DED-47DE-AA1B-95B81A3B3F8A}"/>
              </a:ext>
            </a:extLst>
          </p:cNvPr>
          <p:cNvSpPr/>
          <p:nvPr/>
        </p:nvSpPr>
        <p:spPr>
          <a:xfrm>
            <a:off x="8054340" y="4859307"/>
            <a:ext cx="1597046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TDGNN</a:t>
            </a:r>
          </a:p>
        </p:txBody>
      </p:sp>
    </p:spTree>
    <p:extLst>
      <p:ext uri="{BB962C8B-B14F-4D97-AF65-F5344CB8AC3E}">
        <p14:creationId xmlns:p14="http://schemas.microsoft.com/office/powerpoint/2010/main" val="376739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2AF2BE-3E0A-49AF-B824-A32A2B60AA68}"/>
              </a:ext>
            </a:extLst>
          </p:cNvPr>
          <p:cNvSpPr/>
          <p:nvPr/>
        </p:nvSpPr>
        <p:spPr>
          <a:xfrm>
            <a:off x="658813" y="1304925"/>
            <a:ext cx="11428698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How to get edge embeddings?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451AD-EAC7-4C47-8FF2-3407D5F3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81" y="2097088"/>
            <a:ext cx="5349704" cy="28577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DF67E3-EAC3-46CC-BF6B-5013902C39E5}"/>
              </a:ext>
            </a:extLst>
          </p:cNvPr>
          <p:cNvSpPr/>
          <p:nvPr/>
        </p:nvSpPr>
        <p:spPr>
          <a:xfrm>
            <a:off x="4149747" y="4864141"/>
            <a:ext cx="406724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edge 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67029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AAFD56-903E-467C-B239-CA24961C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57" y="876038"/>
            <a:ext cx="8301336" cy="51059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9069D1-2BFA-4AE1-B511-2912AD017A88}"/>
              </a:ext>
            </a:extLst>
          </p:cNvPr>
          <p:cNvSpPr/>
          <p:nvPr/>
        </p:nvSpPr>
        <p:spPr>
          <a:xfrm>
            <a:off x="910194" y="5913118"/>
            <a:ext cx="110211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Model Area Under Curve (AUC) Scores On Continuous-time Link Prediction Tasks with various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EdgeAggs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on various datasets.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086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548327-6EF3-4F01-90E0-D0CC7BA5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1304925"/>
            <a:ext cx="7793270" cy="305266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292232-28B4-4495-86EA-F0327F1BC847}"/>
              </a:ext>
            </a:extLst>
          </p:cNvPr>
          <p:cNvSpPr/>
          <p:nvPr/>
        </p:nvSpPr>
        <p:spPr>
          <a:xfrm>
            <a:off x="5026309" y="4292657"/>
            <a:ext cx="245285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Big Data 2020</a:t>
            </a:r>
          </a:p>
        </p:txBody>
      </p:sp>
    </p:spTree>
    <p:extLst>
      <p:ext uri="{BB962C8B-B14F-4D97-AF65-F5344CB8AC3E}">
        <p14:creationId xmlns:p14="http://schemas.microsoft.com/office/powerpoint/2010/main" val="3695863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C71332-C6F1-413F-BE37-34CF2BDD96C5}"/>
              </a:ext>
            </a:extLst>
          </p:cNvPr>
          <p:cNvSpPr/>
          <p:nvPr/>
        </p:nvSpPr>
        <p:spPr>
          <a:xfrm>
            <a:off x="666607" y="1311604"/>
            <a:ext cx="11428698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eligible algorithm of learning network embeddings should have the ability to 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AutoNum type="arabicParenBoth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Reflect the topology information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AutoNum type="arabicParenBoth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Capture the evolve tendency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structural differences between the two snapshots determine the network embeddings’ developments.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 compute embedding is to compute the variation of embedding.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F6B42D-EB52-4ED4-AC16-A87335B9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56" y="2097088"/>
            <a:ext cx="5783889" cy="4502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C71332-C6F1-413F-BE37-34CF2BDD96C5}"/>
                  </a:ext>
                </a:extLst>
              </p:cNvPr>
              <p:cNvSpPr/>
              <p:nvPr/>
            </p:nvSpPr>
            <p:spPr>
              <a:xfrm>
                <a:off x="666607" y="1304925"/>
                <a:ext cx="11428698" cy="6671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rgbClr val="FDB3A9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Pink background</a:t>
                </a: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 structure of time step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altLang="zh-CN" sz="20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Blue background</a:t>
                </a: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 various state examples during time step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+1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Black lines: edges existing at (before)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altLang="zh-CN" sz="20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rgbClr val="FE960B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Orange lines</a:t>
                </a: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 edges appeared during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+1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once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rgbClr val="ED261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Red lines</a:t>
                </a: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 edges shown more than once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Four edges added in (c) while only one 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edge added in (b).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In (c),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node should differ more compared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to other nodes.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may have closer a relationship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in (e) 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than that at (c).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2C71332-C6F1-413F-BE37-34CF2BDD9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7" y="1304925"/>
                <a:ext cx="11428698" cy="6671826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99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59C28F-B846-4C8D-B3F7-4E8AC968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66" y="1463666"/>
            <a:ext cx="7567449" cy="3930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48F9C6-7633-43B9-A2E9-CE776F2E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" y="5655865"/>
            <a:ext cx="12025824" cy="849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ED7FA58-A16C-4C70-B348-F73E289BE575}"/>
                  </a:ext>
                </a:extLst>
              </p:cNvPr>
              <p:cNvSpPr/>
              <p:nvPr/>
            </p:nvSpPr>
            <p:spPr>
              <a:xfrm>
                <a:off x="1612538" y="4174623"/>
                <a:ext cx="2606314" cy="1033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ED7FA58-A16C-4C70-B348-F73E289BE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38" y="4174623"/>
                <a:ext cx="2606314" cy="1033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1FDA13-6122-459C-922B-AA90A838180A}"/>
                  </a:ext>
                </a:extLst>
              </p:cNvPr>
              <p:cNvSpPr/>
              <p:nvPr/>
            </p:nvSpPr>
            <p:spPr>
              <a:xfrm>
                <a:off x="4218852" y="4174622"/>
                <a:ext cx="2606314" cy="1024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1FDA13-6122-459C-922B-AA90A838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852" y="4174622"/>
                <a:ext cx="2606314" cy="1024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63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828272" y="2345047"/>
            <a:ext cx="5041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lang="zh-CN" altLang="en-US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Taxonomy</a:t>
            </a:r>
            <a:endParaRPr lang="zh-CN" altLang="en-US" sz="6000" b="1" dirty="0">
              <a:solidFill>
                <a:srgbClr val="157E9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55D307-3BFC-4444-8A56-CB11ACCB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01" y="2423344"/>
            <a:ext cx="4700899" cy="38605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12EA813-5B4D-40A2-AB8D-84267228F302}"/>
              </a:ext>
            </a:extLst>
          </p:cNvPr>
          <p:cNvSpPr/>
          <p:nvPr/>
        </p:nvSpPr>
        <p:spPr>
          <a:xfrm>
            <a:off x="666607" y="1311604"/>
            <a:ext cx="11428698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13BC74-1308-49A7-BC68-65162066385E}"/>
                  </a:ext>
                </a:extLst>
              </p:cNvPr>
              <p:cNvSpPr/>
              <p:nvPr/>
            </p:nvSpPr>
            <p:spPr>
              <a:xfrm>
                <a:off x="666607" y="1311604"/>
                <a:ext cx="11428698" cy="4465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Both the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time step 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and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time interval 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should be considered. The key to learn representative network embeddings of dynamic networks lies in designing a model to capture network embeddings’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changes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TI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Conv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(∆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TI-Conv block parameters are shared among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snapshots, which means TI-Conv block is as the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cell in RNNs.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13BC74-1308-49A7-BC68-651620663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7" y="1311604"/>
                <a:ext cx="11428698" cy="4465646"/>
              </a:xfrm>
              <a:prstGeom prst="rect">
                <a:avLst/>
              </a:prstGeom>
              <a:blipFill>
                <a:blip r:embed="rId3"/>
                <a:stretch>
                  <a:fillRect l="-800" b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6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C703697-891D-4677-B9DC-B35EC4B67AEB}"/>
                  </a:ext>
                </a:extLst>
              </p:cNvPr>
              <p:cNvSpPr/>
              <p:nvPr/>
            </p:nvSpPr>
            <p:spPr>
              <a:xfrm>
                <a:off x="658814" y="1269333"/>
                <a:ext cx="11428698" cy="5970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The number of edge occurrences: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i="1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The friendship between two persons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)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who meet every day is closer than those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who only meet once per month.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Balance of the 1</a:t>
                </a:r>
                <a:r>
                  <a:rPr lang="en-US" altLang="zh-CN" sz="2400" baseline="30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st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- and 2</a:t>
                </a:r>
                <a:r>
                  <a:rPr lang="en-US" altLang="zh-CN" sz="2400" baseline="300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nd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-order aggregation: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C703697-891D-4677-B9DC-B35EC4B67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4" y="1269333"/>
                <a:ext cx="11428698" cy="5970224"/>
              </a:xfrm>
              <a:prstGeom prst="rect">
                <a:avLst/>
              </a:prstGeom>
              <a:blipFill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A60BC18-5803-4F9D-A41B-442D0943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2" y="1817464"/>
            <a:ext cx="4370565" cy="11401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A8004B-D36B-4072-9F73-7AC7123A3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40" y="1965528"/>
            <a:ext cx="4138390" cy="7406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D18AAB-C0AF-42F8-B33A-0E2D4EEF5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1" y="4458496"/>
            <a:ext cx="3093988" cy="5105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885E2E-2934-4ABE-9622-7ABBE8062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68" y="5013524"/>
            <a:ext cx="4679085" cy="967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A4CB57-29F1-45BA-AFAF-731B5D0E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31" y="6027973"/>
            <a:ext cx="4473328" cy="541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60C233-F87E-456B-B891-FF13519FD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977" y="3594076"/>
            <a:ext cx="4946238" cy="25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251026-C33A-445A-9E9A-0BA383828F5A}"/>
              </a:ext>
            </a:extLst>
          </p:cNvPr>
          <p:cNvSpPr/>
          <p:nvPr/>
        </p:nvSpPr>
        <p:spPr>
          <a:xfrm>
            <a:off x="658813" y="1304925"/>
            <a:ext cx="11428698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Gate Mechanism: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Control the information flow of the network embeddings sequences.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Loss Function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35E6B-FB47-46F8-82E2-F274F1CA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373766"/>
            <a:ext cx="7508820" cy="10552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32742F-AF85-4688-9771-9FE06F34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2" y="4070856"/>
            <a:ext cx="8687056" cy="1291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ED8793-8874-4F4E-A6FF-123099A6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9" y="5300378"/>
            <a:ext cx="8487992" cy="11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9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FCEC870-DDD0-4FE2-92F1-57DCF5028C25}"/>
              </a:ext>
            </a:extLst>
          </p:cNvPr>
          <p:cNvSpPr/>
          <p:nvPr/>
        </p:nvSpPr>
        <p:spPr>
          <a:xfrm>
            <a:off x="5064147" y="4330494"/>
            <a:ext cx="257267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EMNLP 2020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969A3-BA2E-433B-AA87-D0DDA29F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37" y="1748429"/>
            <a:ext cx="8288865" cy="25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2FAC2A-2722-4DEB-8A52-12F32897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40" y="1304925"/>
            <a:ext cx="7343915" cy="40123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1FE630-D361-4841-9537-ACE728715994}"/>
              </a:ext>
            </a:extLst>
          </p:cNvPr>
          <p:cNvSpPr/>
          <p:nvPr/>
        </p:nvSpPr>
        <p:spPr>
          <a:xfrm>
            <a:off x="4522413" y="5550382"/>
            <a:ext cx="508082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RE-NET</a:t>
            </a:r>
          </a:p>
        </p:txBody>
      </p:sp>
    </p:spTree>
    <p:extLst>
      <p:ext uri="{BB962C8B-B14F-4D97-AF65-F5344CB8AC3E}">
        <p14:creationId xmlns:p14="http://schemas.microsoft.com/office/powerpoint/2010/main" val="261852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B9CAF-791E-4325-B86B-BD6FCD08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68" y="1046013"/>
            <a:ext cx="5620932" cy="55254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082A0E9-2085-4A49-B19B-F57CC1475F87}"/>
              </a:ext>
            </a:extLst>
          </p:cNvPr>
          <p:cNvSpPr/>
          <p:nvPr/>
        </p:nvSpPr>
        <p:spPr>
          <a:xfrm>
            <a:off x="658813" y="1304925"/>
            <a:ext cx="11428698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Aggregator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Multi-Relational Graph (RGCN) Aggregator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F0EA60-0592-48AC-9399-0E486EBB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8" y="2754235"/>
            <a:ext cx="5725764" cy="9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603008-3877-4A04-BE27-9343A0A11462}"/>
              </a:ext>
            </a:extLst>
          </p:cNvPr>
          <p:cNvSpPr/>
          <p:nvPr/>
        </p:nvSpPr>
        <p:spPr>
          <a:xfrm>
            <a:off x="658813" y="1304925"/>
            <a:ext cx="11428698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RNN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D32CA-6288-4DA1-B03E-A5991CE6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2" y="2424847"/>
            <a:ext cx="5466708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6AB575-D3EF-4C6E-B088-2AFD79A2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3933825"/>
            <a:ext cx="6942422" cy="1135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1DD64D-2D5B-48B2-8709-7A4E5201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5005648"/>
            <a:ext cx="5867908" cy="12878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E2BC10-6498-419F-96B7-68C3CA7BA05B}"/>
              </a:ext>
            </a:extLst>
          </p:cNvPr>
          <p:cNvSpPr/>
          <p:nvPr/>
        </p:nvSpPr>
        <p:spPr>
          <a:xfrm>
            <a:off x="658813" y="1304925"/>
            <a:ext cx="11428698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Decoder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MLP decoder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E1A821-D6C5-407F-8608-E3E3605F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56" y="2377686"/>
            <a:ext cx="5867908" cy="1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83FC6C-4B6B-48AD-8AEF-75FAA11ACD84}"/>
              </a:ext>
            </a:extLst>
          </p:cNvPr>
          <p:cNvSpPr/>
          <p:nvPr/>
        </p:nvSpPr>
        <p:spPr>
          <a:xfrm>
            <a:off x="658813" y="1304925"/>
            <a:ext cx="11428698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Loss function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DDAAB-AE58-491C-AE63-D6C225EA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097088"/>
            <a:ext cx="9053567" cy="1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0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08892A-D59A-435B-84CF-BF92DB74E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00" y="1687825"/>
            <a:ext cx="8597478" cy="2246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0BCD84-5B6B-4C85-A5E1-4C81FD8DAC85}"/>
              </a:ext>
            </a:extLst>
          </p:cNvPr>
          <p:cNvSpPr/>
          <p:nvPr/>
        </p:nvSpPr>
        <p:spPr>
          <a:xfrm>
            <a:off x="5064147" y="4330494"/>
            <a:ext cx="257267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IJCAI 2021</a:t>
            </a:r>
          </a:p>
        </p:txBody>
      </p:sp>
    </p:spTree>
    <p:extLst>
      <p:ext uri="{BB962C8B-B14F-4D97-AF65-F5344CB8AC3E}">
        <p14:creationId xmlns:p14="http://schemas.microsoft.com/office/powerpoint/2010/main" val="332029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6930881-7591-496D-B575-E9E5A3F9D2E0}"/>
                  </a:ext>
                </a:extLst>
              </p:cNvPr>
              <p:cNvSpPr/>
              <p:nvPr/>
            </p:nvSpPr>
            <p:spPr>
              <a:xfrm>
                <a:off x="0" y="3096960"/>
                <a:ext cx="12036425" cy="1386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800" i="1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Everything is not set in stone in the real word, and the same is true in KG.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3200" i="1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										</a:t>
                </a:r>
                <a:r>
                  <a:rPr lang="en-US" altLang="zh-CN" sz="2400" i="1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i="1" dirty="0" err="1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Woziji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⋅</m:t>
                    </m:r>
                  </m:oMath>
                </a14:m>
                <a:r>
                  <a:rPr lang="en-US" altLang="zh-CN" sz="2400" i="1" dirty="0" err="1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ShuoDe</a:t>
                </a:r>
                <a:endParaRPr lang="en-US" altLang="zh-CN" sz="32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6930881-7591-496D-B575-E9E5A3F9D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6960"/>
                <a:ext cx="12036425" cy="1386085"/>
              </a:xfrm>
              <a:prstGeom prst="rect">
                <a:avLst/>
              </a:prstGeom>
              <a:blipFill>
                <a:blip r:embed="rId2"/>
                <a:stretch>
                  <a:fillRect l="-1013" b="-7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85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2623FB-19ED-4276-B02B-F5C6C97B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0" y="1304925"/>
            <a:ext cx="10808839" cy="44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4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6949-CDC5-462F-8B78-04D6DC28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1304925"/>
            <a:ext cx="7849280" cy="361981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7CCDC2-5F34-4B29-94BF-56ABDBFB1EEE}"/>
              </a:ext>
            </a:extLst>
          </p:cNvPr>
          <p:cNvSpPr/>
          <p:nvPr/>
        </p:nvSpPr>
        <p:spPr>
          <a:xfrm>
            <a:off x="3875289" y="4924739"/>
            <a:ext cx="403782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CompGCN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8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F78BB29-435A-4CE1-9A6B-DC8A1AEE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27" y="2010649"/>
            <a:ext cx="6065883" cy="34006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56307FE-1CAB-4C63-BA34-559C755E7786}"/>
              </a:ext>
            </a:extLst>
          </p:cNvPr>
          <p:cNvSpPr/>
          <p:nvPr/>
        </p:nvSpPr>
        <p:spPr>
          <a:xfrm>
            <a:off x="658813" y="1304925"/>
            <a:ext cx="11428698" cy="611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Structural information passing (SIP)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Based on 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CompGCN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(ICLR 2020)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B3F03-790B-42E3-BFBC-9172DAE9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51" y="2533721"/>
            <a:ext cx="4008467" cy="6934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8801A1-D5F7-49D9-9745-B187F1B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3312412"/>
            <a:ext cx="5565413" cy="636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12F376-E9E4-45D9-B9DE-1FC1CDC79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51" y="3886125"/>
            <a:ext cx="5265876" cy="807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BBC2B4-1102-4254-9865-6D1B9FFBC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13" y="4765555"/>
            <a:ext cx="5527458" cy="8618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72F137-B0CE-4A29-B7A3-470D21E9D36B}"/>
              </a:ext>
            </a:extLst>
          </p:cNvPr>
          <p:cNvSpPr txBox="1"/>
          <p:nvPr/>
        </p:nvSpPr>
        <p:spPr>
          <a:xfrm>
            <a:off x="0" y="473575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Attention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F047BF-55FF-4444-940F-58DD5059C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13" y="5699048"/>
            <a:ext cx="4610500" cy="8154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2C45A1-2CFE-48AB-862C-CE7AA1C06448}"/>
              </a:ext>
            </a:extLst>
          </p:cNvPr>
          <p:cNvSpPr txBox="1"/>
          <p:nvPr/>
        </p:nvSpPr>
        <p:spPr>
          <a:xfrm>
            <a:off x="-47444" y="310562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 spaces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D756CD6-71B9-47E1-A5DB-C56BD7C8350B}"/>
                  </a:ext>
                </a:extLst>
              </p:cNvPr>
              <p:cNvSpPr/>
              <p:nvPr/>
            </p:nvSpPr>
            <p:spPr>
              <a:xfrm>
                <a:off x="0" y="5482980"/>
                <a:ext cx="82464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Represents the correlation of the message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k-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component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D756CD6-71B9-47E1-A5DB-C56BD7C83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2980"/>
                <a:ext cx="8246417" cy="369332"/>
              </a:xfrm>
              <a:prstGeom prst="rect">
                <a:avLst/>
              </a:prstGeom>
              <a:blipFill>
                <a:blip r:embed="rId8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938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A1516EF-44D7-4799-BFDA-A5DD09FDE88C}"/>
                  </a:ext>
                </a:extLst>
              </p:cNvPr>
              <p:cNvSpPr/>
              <p:nvPr/>
            </p:nvSpPr>
            <p:spPr>
              <a:xfrm>
                <a:off x="658813" y="1304925"/>
                <a:ext cx="11428698" cy="556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Temporal information passing (SIP)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𝑒𝑛𝑡𝑖𝑡𝑦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:{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𝑜𝑢𝑡𝑝𝑢𝑡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:{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A1516EF-44D7-4799-BFDA-A5DD09FDE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3" y="1304925"/>
                <a:ext cx="11428698" cy="5563831"/>
              </a:xfrm>
              <a:prstGeom prst="rect">
                <a:avLst/>
              </a:prstGeom>
              <a:blipFill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52CCD08-16AB-4FC1-8D22-FE1FC0D5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3201080"/>
            <a:ext cx="6805250" cy="18823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5D75D6-43C8-4B6E-924E-13277C09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5083383"/>
            <a:ext cx="2690093" cy="762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077568-36FE-464F-B76F-390F016DF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880" y="2438339"/>
            <a:ext cx="4660425" cy="22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00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34BCBB3-EEC1-41F2-8C87-A50AF9795AA4}"/>
                  </a:ext>
                </a:extLst>
              </p:cNvPr>
              <p:cNvSpPr/>
              <p:nvPr/>
            </p:nvSpPr>
            <p:spPr>
              <a:xfrm>
                <a:off x="658813" y="1304925"/>
                <a:ext cx="11428698" cy="6671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Scoring function</a:t>
                </a: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Temporal scoring function: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Input: TIP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(2) Structural scoring function: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 err="1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DistMult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 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(3) Repetitive history scoring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34BCBB3-EEC1-41F2-8C87-A50AF9795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3" y="1304925"/>
                <a:ext cx="11428698" cy="6671826"/>
              </a:xfrm>
              <a:prstGeom prst="rect">
                <a:avLst/>
              </a:prstGeom>
              <a:blipFill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39A9202-3DC3-4BE9-83E5-4EE91622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02" y="2492486"/>
            <a:ext cx="6664054" cy="457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250303-88BA-42F4-BF1E-CF44FDCCA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402" y="3581694"/>
            <a:ext cx="4348168" cy="5563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D738A-B26A-41C4-BD85-368E8A7CF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13" y="4663438"/>
            <a:ext cx="7346917" cy="9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B0E248-844D-4E47-983E-E91A2FE5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31" y="2002779"/>
            <a:ext cx="8074329" cy="20041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A855E1F-3CF2-4740-94C2-BF6C7359D9A9}"/>
              </a:ext>
            </a:extLst>
          </p:cNvPr>
          <p:cNvSpPr/>
          <p:nvPr/>
        </p:nvSpPr>
        <p:spPr>
          <a:xfrm>
            <a:off x="5064147" y="4330494"/>
            <a:ext cx="257267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AAAI 2021</a:t>
            </a:r>
          </a:p>
        </p:txBody>
      </p:sp>
    </p:spTree>
    <p:extLst>
      <p:ext uri="{BB962C8B-B14F-4D97-AF65-F5344CB8AC3E}">
        <p14:creationId xmlns:p14="http://schemas.microsoft.com/office/powerpoint/2010/main" val="4084558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1D2529-33B8-4391-9951-9951239D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48" y="847165"/>
            <a:ext cx="7801667" cy="44722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EE8A68-C875-425A-869F-0DD3C9C5AEE1}"/>
              </a:ext>
            </a:extLst>
          </p:cNvPr>
          <p:cNvSpPr/>
          <p:nvPr/>
        </p:nvSpPr>
        <p:spPr>
          <a:xfrm>
            <a:off x="4522413" y="5550382"/>
            <a:ext cx="508082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CyGNet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43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89AF6F-C7AC-4794-9346-82056727708E}"/>
              </a:ext>
            </a:extLst>
          </p:cNvPr>
          <p:cNvSpPr/>
          <p:nvPr/>
        </p:nvSpPr>
        <p:spPr>
          <a:xfrm>
            <a:off x="658813" y="1304925"/>
            <a:ext cx="1142869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Historical vocabulary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Multi-hot vectors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06DA1-0460-4D11-85F8-A619C943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468797"/>
            <a:ext cx="5029636" cy="9602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9412F8-5AAC-4769-9D7C-E02521D3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892" y="1447453"/>
            <a:ext cx="6497425" cy="37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0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55621F-A9D0-4731-803F-8BAD2C757922}"/>
              </a:ext>
            </a:extLst>
          </p:cNvPr>
          <p:cNvSpPr/>
          <p:nvPr/>
        </p:nvSpPr>
        <p:spPr>
          <a:xfrm>
            <a:off x="658813" y="1304925"/>
            <a:ext cx="11428698" cy="611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Copy Mode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Index vector: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Scale: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AB8EDD-8A49-4EB3-9ABE-4750C0CCE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420777"/>
            <a:ext cx="4407242" cy="17062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CBB729-90C9-49C7-9D6D-EFC26AF1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4741474"/>
            <a:ext cx="3462083" cy="13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8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55621F-A9D0-4731-803F-8BAD2C757922}"/>
              </a:ext>
            </a:extLst>
          </p:cNvPr>
          <p:cNvSpPr/>
          <p:nvPr/>
        </p:nvSpPr>
        <p:spPr>
          <a:xfrm>
            <a:off x="658813" y="1304925"/>
            <a:ext cx="11428698" cy="611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Generation mode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Inference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D0B3A2-C045-4824-BE8F-E150A270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097088"/>
            <a:ext cx="4071683" cy="1940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23FA2A-DEAB-4A3C-A013-F789998C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93" y="984955"/>
            <a:ext cx="5859012" cy="48880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3B0253-C85C-421D-819D-AA5C4313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4710992"/>
            <a:ext cx="510584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68983" y="4826055"/>
            <a:ext cx="403782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illustration of user-item graph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BDF96D-16B4-4AB0-BAF3-B66C3921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718" y="1122462"/>
            <a:ext cx="6050999" cy="37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9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EAD3CD-0982-433A-93F4-1888BD27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3" y="1680974"/>
            <a:ext cx="11836213" cy="32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2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941784" y="2950443"/>
            <a:ext cx="5041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157E9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Ideas</a:t>
            </a:r>
            <a:endParaRPr lang="zh-CN" altLang="en-US" sz="6000" b="1" dirty="0">
              <a:solidFill>
                <a:srgbClr val="157E9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211210" y="2950443"/>
            <a:ext cx="61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4A2FF8-91F6-4834-BB7B-A6757D5AC28E}"/>
              </a:ext>
            </a:extLst>
          </p:cNvPr>
          <p:cNvSpPr/>
          <p:nvPr/>
        </p:nvSpPr>
        <p:spPr>
          <a:xfrm>
            <a:off x="658813" y="1304925"/>
            <a:ext cx="11428698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Does graph structure information really matter?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How to make better use of neighborhood information?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Does the time need to be embedded in the training process?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How to better represent the timing process?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35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941784" y="2950443"/>
            <a:ext cx="5041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90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33DD26-2E84-4078-AA97-7DD9B8B5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06" y="908050"/>
            <a:ext cx="6772725" cy="36942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3332958" y="4826055"/>
            <a:ext cx="513628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 example for Temporal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430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594834-6E3B-4A5D-AC11-5F21B031434A}"/>
              </a:ext>
            </a:extLst>
          </p:cNvPr>
          <p:cNvSpPr/>
          <p:nvPr/>
        </p:nvSpPr>
        <p:spPr>
          <a:xfrm>
            <a:off x="874712" y="914312"/>
            <a:ext cx="8136858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 static knowledge graph is defined as a network.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086DBE-188B-451D-A753-A3115B47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1580051"/>
            <a:ext cx="4720015" cy="14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C1CADEB-8390-4B4E-98D2-0D21E379FE27}"/>
                  </a:ext>
                </a:extLst>
              </p:cNvPr>
              <p:cNvSpPr/>
              <p:nvPr/>
            </p:nvSpPr>
            <p:spPr>
              <a:xfrm>
                <a:off x="874712" y="3355975"/>
                <a:ext cx="8136858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Triple in static knowledge graph: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 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Quadruple in temporal(dynamic) knowledge graph: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C1CADEB-8390-4B4E-98D2-0D21E379F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2" y="3355975"/>
                <a:ext cx="8136858" cy="2308324"/>
              </a:xfrm>
              <a:prstGeom prst="rect">
                <a:avLst/>
              </a:prstGeom>
              <a:blipFill>
                <a:blip r:embed="rId3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97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6594834-6E3B-4A5D-AC11-5F21B031434A}"/>
                  </a:ext>
                </a:extLst>
              </p:cNvPr>
              <p:cNvSpPr/>
              <p:nvPr/>
            </p:nvSpPr>
            <p:spPr>
              <a:xfrm>
                <a:off x="874712" y="914312"/>
                <a:ext cx="8136858" cy="2793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Symbols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Degree matrix: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Adjacency matrix: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Laplacian matrix: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6594834-6E3B-4A5D-AC11-5F21B0314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2" y="914312"/>
                <a:ext cx="8136858" cy="2793842"/>
              </a:xfrm>
              <a:prstGeom prst="rect">
                <a:avLst/>
              </a:prstGeom>
              <a:blipFill>
                <a:blip r:embed="rId2"/>
                <a:stretch>
                  <a:fillRect l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bkimg.cdn.bcebos.com/pic/64380cd7912397dd5e88c6b85882b2b7d1a2879d?x-bce-process=image/resize,m_lfit,w_220,h_220,limit_1/format,f_auto">
            <a:extLst>
              <a:ext uri="{FF2B5EF4-FFF2-40B4-BE49-F238E27FC236}">
                <a16:creationId xmlns:a16="http://schemas.microsoft.com/office/drawing/2014/main" id="{8E760BB5-EA94-42CA-95E3-FB5751EF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84" y="1526058"/>
            <a:ext cx="4038994" cy="266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度矩阵">
            <a:extLst>
              <a:ext uri="{FF2B5EF4-FFF2-40B4-BE49-F238E27FC236}">
                <a16:creationId xmlns:a16="http://schemas.microsoft.com/office/drawing/2014/main" id="{7F6F2446-A020-4829-881F-838B13E1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0" y="5056038"/>
            <a:ext cx="18669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kimg.cdn.bcebos.com/pic/d50735fae6cd7b89bf52b1370a2442a7d9330e43?x-bce-process=image/resize,m_lfit,w_220,h_220,limit_1/format,f_auto">
            <a:extLst>
              <a:ext uri="{FF2B5EF4-FFF2-40B4-BE49-F238E27FC236}">
                <a16:creationId xmlns:a16="http://schemas.microsoft.com/office/drawing/2014/main" id="{BE0C06A7-8FEF-427E-9939-FF939CCF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51" y="5030454"/>
            <a:ext cx="18669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kimg.cdn.bcebos.com/pic/d1a20cf431adcbefc7d1f6b2a9af2edda2cc9f99?x-bce-process=image/resize,m_lfit,w_220,h_220,limit_1/format,f_auto">
            <a:extLst>
              <a:ext uri="{FF2B5EF4-FFF2-40B4-BE49-F238E27FC236}">
                <a16:creationId xmlns:a16="http://schemas.microsoft.com/office/drawing/2014/main" id="{3F92708F-7AE0-4B39-8885-42CF5D8D8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01" y="5158049"/>
            <a:ext cx="2095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3E94A50-C015-4FEC-8356-31022DC364DD}"/>
              </a:ext>
            </a:extLst>
          </p:cNvPr>
          <p:cNvSpPr/>
          <p:nvPr/>
        </p:nvSpPr>
        <p:spPr>
          <a:xfrm>
            <a:off x="1001241" y="6361004"/>
            <a:ext cx="213071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Degree matrix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C6CA1C-29E6-42EF-96F2-11BDB4F71239}"/>
              </a:ext>
            </a:extLst>
          </p:cNvPr>
          <p:cNvSpPr/>
          <p:nvPr/>
        </p:nvSpPr>
        <p:spPr>
          <a:xfrm>
            <a:off x="3079410" y="6361004"/>
            <a:ext cx="252419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42595-DCF2-4964-BF13-07CADD74875C}"/>
              </a:ext>
            </a:extLst>
          </p:cNvPr>
          <p:cNvSpPr/>
          <p:nvPr/>
        </p:nvSpPr>
        <p:spPr>
          <a:xfrm>
            <a:off x="5690376" y="6361004"/>
            <a:ext cx="2947616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Laplacian matrix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682B4-F5ED-46ED-BC48-E42CB93E7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12" y="3304231"/>
            <a:ext cx="4979744" cy="115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6594834-6E3B-4A5D-AC11-5F21B031434A}"/>
                  </a:ext>
                </a:extLst>
              </p:cNvPr>
              <p:cNvSpPr/>
              <p:nvPr/>
            </p:nvSpPr>
            <p:spPr>
              <a:xfrm>
                <a:off x="874712" y="914312"/>
                <a:ext cx="9429630" cy="3550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Laplacian variants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Symmetric normalized Laplacian: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𝑠𝑦𝑚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𝐿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24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Random walk normalized Laplacian: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𝑟𝑤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24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6594834-6E3B-4A5D-AC11-5F21B0314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2" y="914312"/>
                <a:ext cx="9429630" cy="3550587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346B71A-E1F6-4FF7-96CF-EEE6A3D0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1" y="2394218"/>
            <a:ext cx="4460265" cy="10347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875E63-FD94-439B-A46D-0522A668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38" y="3933825"/>
            <a:ext cx="4510975" cy="10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8587</TotalTime>
  <Words>1175</Words>
  <Application>Microsoft Office PowerPoint</Application>
  <PresentationFormat>宽屏</PresentationFormat>
  <Paragraphs>258</Paragraphs>
  <Slides>53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等线</vt:lpstr>
      <vt:lpstr>等线 Light</vt:lpstr>
      <vt:lpstr>方正清刻本悦宋简体</vt:lpstr>
      <vt:lpstr>黑体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xwj</dc:creator>
  <cp:lastModifiedBy>jay Saligia</cp:lastModifiedBy>
  <cp:revision>374</cp:revision>
  <dcterms:created xsi:type="dcterms:W3CDTF">2020-11-13T07:38:35Z</dcterms:created>
  <dcterms:modified xsi:type="dcterms:W3CDTF">2021-11-24T09:25:02Z</dcterms:modified>
</cp:coreProperties>
</file>